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13444538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664"/>
    <a:srgbClr val="F782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7"/>
    <p:restoredTop sz="94610"/>
  </p:normalViewPr>
  <p:slideViewPr>
    <p:cSldViewPr>
      <p:cViewPr varScale="1">
        <p:scale>
          <a:sx n="72" d="100"/>
          <a:sy n="72" d="100"/>
        </p:scale>
        <p:origin x="-96" y="-486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281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47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8341" y="2344483"/>
            <a:ext cx="114278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2" y="4235196"/>
            <a:ext cx="94111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8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6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228" y="302514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228" y="1739456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1144" y="7033450"/>
            <a:ext cx="43022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222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8006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7" name="Google Shape;9;p23">
            <a:extLst>
              <a:ext uri="{FF2B5EF4-FFF2-40B4-BE49-F238E27FC236}">
                <a16:creationId xmlns:a16="http://schemas.microsoft.com/office/drawing/2014/main" xmlns="" id="{096178EB-942A-9143-BAE1-6E101EDD5D8A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0" y="130591"/>
            <a:ext cx="13439775" cy="74322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xmlns="" id="{10292C6E-E364-7F41-A46F-D044D7B9E4EC}"/>
              </a:ext>
            </a:extLst>
          </p:cNvPr>
          <p:cNvSpPr txBox="1"/>
          <p:nvPr/>
        </p:nvSpPr>
        <p:spPr>
          <a:xfrm>
            <a:off x="904153" y="2181225"/>
            <a:ext cx="11636231" cy="1857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Вкладывай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в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своё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352" dirty="0">
                <a:solidFill>
                  <a:srgbClr val="04A664"/>
                </a:solidFill>
                <a:latin typeface="Gotham Pro Black"/>
                <a:cs typeface="Gotham Pro Black"/>
              </a:rPr>
              <a:t>б</a:t>
            </a:r>
            <a:r>
              <a:rPr sz="6035" spc="-383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6035" spc="-176" dirty="0">
                <a:solidFill>
                  <a:srgbClr val="04A664"/>
                </a:solidFill>
                <a:latin typeface="Gotham Pro Black"/>
                <a:cs typeface="Gotham Pro Black"/>
              </a:rPr>
              <a:t>дущее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89" dirty="0">
                <a:solidFill>
                  <a:srgbClr val="04A664"/>
                </a:solidFill>
                <a:latin typeface="Gotham Pro Black"/>
                <a:cs typeface="Gotham Pro Black"/>
              </a:rPr>
              <a:t>-</a:t>
            </a:r>
            <a:r>
              <a:rPr sz="6035" spc="-13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201" dirty="0">
                <a:solidFill>
                  <a:srgbClr val="04A664"/>
                </a:solidFill>
                <a:latin typeface="Gotham Pro Black"/>
                <a:cs typeface="Gotham Pro Black"/>
              </a:rPr>
              <a:t>п</a:t>
            </a:r>
            <a:r>
              <a:rPr sz="6035" spc="-333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6035" spc="-201" dirty="0">
                <a:solidFill>
                  <a:srgbClr val="04A664"/>
                </a:solidFill>
                <a:latin typeface="Gotham Pro Black"/>
                <a:cs typeface="Gotham Pro Black"/>
              </a:rPr>
              <a:t>лучай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знания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личных</a:t>
            </a:r>
            <a:r>
              <a:rPr sz="6035" spc="-75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207" dirty="0">
                <a:solidFill>
                  <a:srgbClr val="04A664"/>
                </a:solidFill>
                <a:latin typeface="Gotham Pro Black"/>
                <a:cs typeface="Gotham Pro Black"/>
              </a:rPr>
              <a:t>финансах</a:t>
            </a:r>
            <a:endParaRPr sz="6035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99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FAE4F963-F2C9-7D43-9687-B0164C7A4993}"/>
              </a:ext>
            </a:extLst>
          </p:cNvPr>
          <p:cNvSpPr txBox="1"/>
          <p:nvPr/>
        </p:nvSpPr>
        <p:spPr>
          <a:xfrm>
            <a:off x="922600" y="721211"/>
            <a:ext cx="8241565" cy="5313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№3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526"/>
              </a:lnSpc>
            </a:pP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овая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пирамида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23943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 Сер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еевич и Ирина Романовна </a:t>
            </a:r>
            <a:r>
              <a:rPr sz="1760" spc="-1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01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знецовы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последние 2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хранят свои на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 на бан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деп</a:t>
            </a:r>
            <a:r>
              <a:rPr sz="1760" spc="-82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зи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(500 000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</a:t>
            </a:r>
            <a:r>
              <a:rPr sz="1760" spc="-17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,45%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довых) и в акциях  (500 000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4%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довой дивидендный 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ох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ений Дмитриевич и Лариса Павловна 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Сидоровы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/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акие 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ения бессмысленными,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ому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они приносят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малый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од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ому они свои на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 в сумме 1 000 000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956466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жили в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акции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 финансовой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«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х»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100%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Через 6 месяцев офис финансовой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«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х» закрылся,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7025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с день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ами исчезли. Сидоровы,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и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угие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инвесторы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дали на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омпанию в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д, но прошло 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да, а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</a:t>
            </a:r>
            <a:r>
              <a:rPr lang="ru-RU"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икак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не разреша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и денег ник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не 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звраща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18">
            <a:extLst>
              <a:ext uri="{FF2B5EF4-FFF2-40B4-BE49-F238E27FC236}">
                <a16:creationId xmlns:a16="http://schemas.microsoft.com/office/drawing/2014/main" xmlns="" id="{1060E8DB-B5FA-7C43-8926-609C936FCAA6}"/>
              </a:ext>
            </a:extLst>
          </p:cNvPr>
          <p:cNvSpPr/>
          <p:nvPr/>
        </p:nvSpPr>
        <p:spPr>
          <a:xfrm>
            <a:off x="9998869" y="1343025"/>
            <a:ext cx="3445669" cy="6219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xmlns="" val="284388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649A4B2C-B593-F941-B47D-E2AA38AE555B}"/>
              </a:ext>
            </a:extLst>
          </p:cNvPr>
          <p:cNvSpPr txBox="1"/>
          <p:nvPr/>
        </p:nvSpPr>
        <p:spPr>
          <a:xfrm>
            <a:off x="869333" y="753114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тно?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graphicFrame>
        <p:nvGraphicFramePr>
          <p:cNvPr id="3" name="object 31">
            <a:extLst>
              <a:ext uri="{FF2B5EF4-FFF2-40B4-BE49-F238E27FC236}">
                <a16:creationId xmlns:a16="http://schemas.microsoft.com/office/drawing/2014/main" xmlns="" id="{B5EEB36E-0944-6E44-A0EA-7E39F9021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8898367"/>
              </p:ext>
            </p:extLst>
          </p:nvPr>
        </p:nvGraphicFramePr>
        <p:xfrm>
          <a:off x="784788" y="2028825"/>
          <a:ext cx="11502821" cy="4237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10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92759" indent="327660">
                        <a:lnSpc>
                          <a:spcPct val="100000"/>
                        </a:lnSpc>
                      </a:pP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знецовы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1069975" marR="480059" indent="-577850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Бан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овский деп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зит и акции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721995" indent="104139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Сидоровы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Вл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ож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ение денег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финансо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ую пирамиду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1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Рез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</a:t>
                      </a:r>
                      <a:r>
                        <a:rPr sz="18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ь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ат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sz="18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7 250 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299085" marR="287020" indent="85090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20 000 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д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в 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с деп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зи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и акций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со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тв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ственно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268605" marR="266700"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ствие д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дов, в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жная п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лная 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еря на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оплений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5383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18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24560">
                        <a:lnSpc>
                          <a:spcPct val="100000"/>
                        </a:lnSpc>
                      </a:pPr>
                      <a:r>
                        <a:rPr sz="18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359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xmlns="" id="{80B149CD-E072-8446-98E7-61F378E34C9D}"/>
              </a:ext>
            </a:extLst>
          </p:cNvPr>
          <p:cNvSpPr txBox="1"/>
          <p:nvPr/>
        </p:nvSpPr>
        <p:spPr>
          <a:xfrm>
            <a:off x="880835" y="774868"/>
            <a:ext cx="824316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Харак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еристики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овой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пирамиды: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623DDBD0-B98A-484B-AAE3-F15C175CCA3C}"/>
              </a:ext>
            </a:extLst>
          </p:cNvPr>
          <p:cNvSpPr txBox="1"/>
          <p:nvPr/>
        </p:nvSpPr>
        <p:spPr>
          <a:xfrm>
            <a:off x="880835" y="1724025"/>
            <a:ext cx="10119330" cy="4576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Высокие проценты и быстрый срок окупае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льшая сумма «вступи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взноса».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Взамен 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енных денег человек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лучить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овары по завышенной цене.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6387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Цена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 и не со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ующие заявленным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арак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еристи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 либо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дельные ценные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умаги.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Акцент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на пиаре.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8782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Сокрытие информации о владельцах предприятия,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ствие лицензии и разрешений на право заниматься финансовой дея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ельностью.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4442217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Необычный и непонятный план 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знаграждений. Чрезмерная нас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ойчивость ор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аниза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12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4">
            <a:extLst>
              <a:ext uri="{FF2B5EF4-FFF2-40B4-BE49-F238E27FC236}">
                <a16:creationId xmlns:a16="http://schemas.microsoft.com/office/drawing/2014/main" xmlns="" id="{BB40ABD1-4F46-804E-B052-6CA287BC9572}"/>
              </a:ext>
            </a:extLst>
          </p:cNvPr>
          <p:cNvSpPr txBox="1"/>
          <p:nvPr/>
        </p:nvSpPr>
        <p:spPr>
          <a:xfrm>
            <a:off x="887391" y="667128"/>
            <a:ext cx="8977662" cy="3229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4023" spc="-22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тный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4023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ловек: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 marR="6387">
              <a:lnSpc>
                <a:spcPct val="200000"/>
              </a:lnSpc>
              <a:spcBef>
                <a:spcPts val="1201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свое финансовое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дущее, вед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личный (семейный)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т; Жив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рам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не име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льших д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ов;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 marR="149298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Рационально выбира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финансовые инст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ументы на основе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дели гра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финансово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поведения;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Ориенти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в финансовой сфере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190FCF4A-431C-5748-99CC-40D8A72D470B}"/>
              </a:ext>
            </a:extLst>
          </p:cNvPr>
          <p:cNvSpPr/>
          <p:nvPr/>
        </p:nvSpPr>
        <p:spPr>
          <a:xfrm>
            <a:off x="3397860" y="3897051"/>
            <a:ext cx="6648818" cy="3514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xmlns="" val="1103069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3">
            <a:extLst>
              <a:ext uri="{FF2B5EF4-FFF2-40B4-BE49-F238E27FC236}">
                <a16:creationId xmlns:a16="http://schemas.microsoft.com/office/drawing/2014/main" xmlns="" id="{4601CC64-AD7F-3746-BBB2-3AAEEE1A50C2}"/>
              </a:ext>
            </a:extLst>
          </p:cNvPr>
          <p:cNvSpPr txBox="1"/>
          <p:nvPr/>
        </p:nvSpPr>
        <p:spPr>
          <a:xfrm>
            <a:off x="879961" y="671398"/>
            <a:ext cx="8658314" cy="5424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4023" spc="-22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тный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4023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ловек: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3313"/>
              </a:spcBef>
              <a:buClr>
                <a:srgbClr val="3EBB95"/>
              </a:buClr>
              <a:buFont typeface="Gotham Pro Black"/>
              <a:buAutoNum type="arabicPlain"/>
              <a:tabLst>
                <a:tab pos="172451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знание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требности, выделение проблем.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494533">
              <a:buClr>
                <a:srgbClr val="3EBB95"/>
              </a:buClr>
              <a:buFont typeface="Gotham Pro Black"/>
              <a:buAutoNum type="arabicPlain"/>
              <a:tabLst>
                <a:tab pos="217959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Форм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лирование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ограничений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крит</a:t>
            </a:r>
            <a:r>
              <a:rPr lang="ru-RU"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ериев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принятия решения.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518485">
              <a:buClr>
                <a:srgbClr val="3EBB95"/>
              </a:buClr>
              <a:buFont typeface="Gotham Pro Black"/>
              <a:buAutoNum type="arabicPlain"/>
              <a:tabLst>
                <a:tab pos="217161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Поиск информации об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ернативах (вариан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требности), определение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 и рис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31532" indent="-215564">
              <a:buClr>
                <a:srgbClr val="3EBB95"/>
              </a:buClr>
              <a:buFont typeface="Gotham Pro Black"/>
              <a:buAutoNum type="arabicPlain"/>
              <a:tabLst>
                <a:tab pos="232330" algn="l"/>
              </a:tabLst>
            </a:pPr>
            <a:r>
              <a:rPr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Оцен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 и рис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224258">
              <a:buClr>
                <a:srgbClr val="3EBB95"/>
              </a:buClr>
              <a:buFont typeface="Gotham Pro Black"/>
              <a:buAutoNum type="arabicPlain"/>
              <a:tabLst>
                <a:tab pos="218758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Выбор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ернативы (вариан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354395">
              <a:buClr>
                <a:srgbClr val="3EBB95"/>
              </a:buClr>
              <a:buFont typeface="Gotham Pro Black"/>
              <a:buAutoNum type="arabicPlain"/>
              <a:tabLst>
                <a:tab pos="225943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творение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требности, оцен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рез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5">
            <a:extLst>
              <a:ext uri="{FF2B5EF4-FFF2-40B4-BE49-F238E27FC236}">
                <a16:creationId xmlns:a16="http://schemas.microsoft.com/office/drawing/2014/main" xmlns="" id="{E6A2F08C-C22B-6046-8D8D-C64CA0A86016}"/>
              </a:ext>
            </a:extLst>
          </p:cNvPr>
          <p:cNvSpPr/>
          <p:nvPr/>
        </p:nvSpPr>
        <p:spPr>
          <a:xfrm>
            <a:off x="6895995" y="1466182"/>
            <a:ext cx="5284559" cy="5771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xmlns="" val="4270062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">
            <a:extLst>
              <a:ext uri="{FF2B5EF4-FFF2-40B4-BE49-F238E27FC236}">
                <a16:creationId xmlns:a16="http://schemas.microsoft.com/office/drawing/2014/main" xmlns="" id="{2FCD125F-3A32-E64B-BC64-762154AF66BA}"/>
              </a:ext>
            </a:extLst>
          </p:cNvPr>
          <p:cNvSpPr txBox="1"/>
          <p:nvPr/>
        </p:nvSpPr>
        <p:spPr>
          <a:xfrm>
            <a:off x="881262" y="667128"/>
            <a:ext cx="861200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дведём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ог: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обс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дим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вмес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9">
            <a:extLst>
              <a:ext uri="{FF2B5EF4-FFF2-40B4-BE49-F238E27FC236}">
                <a16:creationId xmlns:a16="http://schemas.microsoft.com/office/drawing/2014/main" xmlns="" id="{BA9A13EE-9E3C-EC49-9FC1-8803FD651F58}"/>
              </a:ext>
            </a:extLst>
          </p:cNvPr>
          <p:cNvSpPr txBox="1"/>
          <p:nvPr/>
        </p:nvSpPr>
        <p:spPr>
          <a:xfrm>
            <a:off x="881262" y="1720088"/>
            <a:ext cx="6889926" cy="4120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760" spc="-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Вопросы:</a:t>
            </a:r>
            <a:endParaRPr sz="1760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buClr>
                <a:srgbClr val="3EBB95"/>
              </a:buClr>
              <a:buFont typeface="Gotham Pro Black"/>
              <a:buAutoNum type="arabicPeriod"/>
              <a:tabLst>
                <a:tab pos="241112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1760" spc="-38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знали се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дня ново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5821" indent="-269853">
              <a:buClr>
                <a:srgbClr val="3EBB95"/>
              </a:buClr>
              <a:buFont typeface="Gotham Pro Black"/>
              <a:buAutoNum type="arabicPeriod"/>
              <a:tabLst>
                <a:tab pos="286620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Нужно ли финансовое планирование?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5024" indent="-269056">
              <a:buClr>
                <a:srgbClr val="3EBB95"/>
              </a:buClr>
              <a:buFont typeface="Gotham Pro Black"/>
              <a:buAutoNum type="arabicPeriod"/>
              <a:tabLst>
                <a:tab pos="285821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ли Вы свой личный б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00991">
              <a:buClr>
                <a:srgbClr val="3EBB95"/>
              </a:buClr>
              <a:buFont typeface="Gotham Pro Black"/>
              <a:buAutoNum type="arabicPeriod"/>
              <a:tabLst>
                <a:tab pos="300991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Сделали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свой выбор в плане дальнейше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лучения образования? Дела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ли Вы или Ваша семья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8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-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сейчас,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обы ваша меч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осуществилась?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6620" indent="-270653">
              <a:buClr>
                <a:srgbClr val="3EBB95"/>
              </a:buClr>
              <a:buFont typeface="Gotham Pro Black"/>
              <a:buAutoNum type="arabicPeriod"/>
              <a:tabLst>
                <a:tab pos="287419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Явля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есь ли Вы финансово гра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тным челове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93805" indent="-277837">
              <a:buClr>
                <a:srgbClr val="3EBB95"/>
              </a:buClr>
              <a:buFont typeface="Gotham Pro Black"/>
              <a:buAutoNum type="arabicPeriod"/>
              <a:tabLst>
                <a:tab pos="294604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 поступа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Вы и Ваша семья в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добных сит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ациях?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F70FBB2C-B257-4840-B91B-F8777753D5B6}"/>
              </a:ext>
            </a:extLst>
          </p:cNvPr>
          <p:cNvSpPr/>
          <p:nvPr/>
        </p:nvSpPr>
        <p:spPr>
          <a:xfrm>
            <a:off x="8627269" y="1720088"/>
            <a:ext cx="4545607" cy="5746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xmlns="" val="419101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>
            <a:extLst>
              <a:ext uri="{FF2B5EF4-FFF2-40B4-BE49-F238E27FC236}">
                <a16:creationId xmlns:a16="http://schemas.microsoft.com/office/drawing/2014/main" xmlns="" id="{F307A945-0660-A84D-A184-B17E4E6AD5B8}"/>
              </a:ext>
            </a:extLst>
          </p:cNvPr>
          <p:cNvSpPr txBox="1"/>
          <p:nvPr/>
        </p:nvSpPr>
        <p:spPr>
          <a:xfrm>
            <a:off x="879133" y="659128"/>
            <a:ext cx="684202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32" dirty="0">
                <a:solidFill>
                  <a:srgbClr val="04A664"/>
                </a:solidFill>
                <a:latin typeface="Gotham Pro Black"/>
                <a:cs typeface="Gotham Pro Black"/>
              </a:rPr>
              <a:t>Зна</a:t>
            </a:r>
            <a:r>
              <a:rPr sz="4023" spc="-256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4023" spc="-119" dirty="0">
                <a:solidFill>
                  <a:srgbClr val="04A664"/>
                </a:solidFill>
                <a:latin typeface="Gotham Pro Black"/>
                <a:cs typeface="Gotham Pro Black"/>
              </a:rPr>
              <a:t>ом</a:t>
            </a:r>
            <a:r>
              <a:rPr sz="4023" spc="-327" dirty="0">
                <a:solidFill>
                  <a:srgbClr val="04A664"/>
                </a:solidFill>
                <a:latin typeface="Gotham Pro Black"/>
                <a:cs typeface="Gotham Pro Black"/>
              </a:rPr>
              <a:t>ь</a:t>
            </a:r>
            <a:r>
              <a:rPr sz="4023" spc="-195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Gotham Pro Black"/>
                <a:cs typeface="Gotham Pro Black"/>
              </a:rPr>
              <a:t>есь,</a:t>
            </a:r>
            <a:r>
              <a:rPr sz="4023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spc="-119" dirty="0" err="1">
                <a:solidFill>
                  <a:srgbClr val="04A664"/>
                </a:solidFill>
                <a:latin typeface="Gotham Pro Black"/>
                <a:cs typeface="Gotham Pro Black"/>
              </a:rPr>
              <a:t>наши</a:t>
            </a:r>
            <a:r>
              <a:rPr sz="4023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spc="-132" dirty="0" err="1">
                <a:solidFill>
                  <a:srgbClr val="04A664"/>
                </a:solidFill>
                <a:latin typeface="Gotham Pro Black"/>
                <a:cs typeface="Gotham Pro Black"/>
              </a:rPr>
              <a:t>герои</a:t>
            </a:r>
            <a:endParaRPr sz="4023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32">
            <a:extLst>
              <a:ext uri="{FF2B5EF4-FFF2-40B4-BE49-F238E27FC236}">
                <a16:creationId xmlns:a16="http://schemas.microsoft.com/office/drawing/2014/main" xmlns="" id="{2662FD6C-9BB7-0047-BFDD-9FF184BE9484}"/>
              </a:ext>
            </a:extLst>
          </p:cNvPr>
          <p:cNvSpPr/>
          <p:nvPr/>
        </p:nvSpPr>
        <p:spPr>
          <a:xfrm>
            <a:off x="3248637" y="2089770"/>
            <a:ext cx="2592192" cy="3039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31">
            <a:extLst>
              <a:ext uri="{FF2B5EF4-FFF2-40B4-BE49-F238E27FC236}">
                <a16:creationId xmlns:a16="http://schemas.microsoft.com/office/drawing/2014/main" xmlns="" id="{D338F730-0303-B34A-A137-157FF6193824}"/>
              </a:ext>
            </a:extLst>
          </p:cNvPr>
          <p:cNvSpPr/>
          <p:nvPr/>
        </p:nvSpPr>
        <p:spPr>
          <a:xfrm>
            <a:off x="7633732" y="2149203"/>
            <a:ext cx="2789020" cy="30040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xmlns="" id="{9C916095-5F10-6044-A047-0910FC218F41}"/>
              </a:ext>
            </a:extLst>
          </p:cNvPr>
          <p:cNvSpPr txBox="1"/>
          <p:nvPr/>
        </p:nvSpPr>
        <p:spPr>
          <a:xfrm>
            <a:off x="2568020" y="5560260"/>
            <a:ext cx="3223017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04A664"/>
                </a:solidFill>
                <a:latin typeface="Gotham Pro Black"/>
                <a:cs typeface="Gotham Pro Black"/>
              </a:rPr>
              <a:t>Семья </a:t>
            </a:r>
            <a:r>
              <a:rPr sz="2515" spc="-157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2515" spc="-138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2515" spc="-88" dirty="0">
                <a:solidFill>
                  <a:srgbClr val="04A664"/>
                </a:solidFill>
                <a:latin typeface="Gotham Pro Black"/>
                <a:cs typeface="Gotham Pro Black"/>
              </a:rPr>
              <a:t>знецовых</a:t>
            </a:r>
            <a:endParaRPr sz="2515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xmlns="" id="{8447EBE6-8BD2-814F-A037-746495A51E6B}"/>
              </a:ext>
            </a:extLst>
          </p:cNvPr>
          <p:cNvSpPr txBox="1"/>
          <p:nvPr/>
        </p:nvSpPr>
        <p:spPr>
          <a:xfrm>
            <a:off x="7622335" y="5560260"/>
            <a:ext cx="3102463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F7821E"/>
                </a:solidFill>
                <a:latin typeface="Gotham Pro Black"/>
                <a:cs typeface="Gotham Pro Black"/>
              </a:rPr>
              <a:t>Семья</a:t>
            </a:r>
            <a:r>
              <a:rPr sz="2515" b="1" spc="-69" dirty="0">
                <a:solidFill>
                  <a:srgbClr val="F7821E"/>
                </a:solidFill>
                <a:latin typeface="Gotham Pro Black"/>
                <a:cs typeface="Gotham Pro Black"/>
              </a:rPr>
              <a:t> </a:t>
            </a:r>
            <a:r>
              <a:rPr sz="2515" b="1" spc="-75" dirty="0">
                <a:solidFill>
                  <a:srgbClr val="F7821E"/>
                </a:solidFill>
                <a:latin typeface="Gotham Pro Black"/>
                <a:cs typeface="Gotham Pro Black"/>
              </a:rPr>
              <a:t>Сидоровых</a:t>
            </a:r>
            <a:endParaRPr sz="2515" dirty="0">
              <a:solidFill>
                <a:srgbClr val="F7821E"/>
              </a:solidFill>
              <a:latin typeface="Gotham Pro Black"/>
              <a:cs typeface="Gotham Pro Black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3C0A9E99-BCF2-9B4C-A6D3-27B5CD51DE8A}"/>
              </a:ext>
            </a:extLst>
          </p:cNvPr>
          <p:cNvSpPr txBox="1"/>
          <p:nvPr/>
        </p:nvSpPr>
        <p:spPr>
          <a:xfrm>
            <a:off x="3349346" y="6342617"/>
            <a:ext cx="2442210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 indent="521346" algn="r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П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тр Сер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г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еевич, Ирина Романовна, Илья, 20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ст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у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дент</a:t>
            </a:r>
            <a:endParaRPr sz="1760" dirty="0">
              <a:latin typeface="Gotham Pro"/>
              <a:cs typeface="Gotham Pro"/>
            </a:endParaRPr>
          </a:p>
          <a:p>
            <a:pPr marR="6387" algn="r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Марина, 16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xmlns="" id="{15130B4B-2E75-6E49-8006-BC2452B07E87}"/>
              </a:ext>
            </a:extLst>
          </p:cNvPr>
          <p:cNvSpPr txBox="1"/>
          <p:nvPr/>
        </p:nvSpPr>
        <p:spPr>
          <a:xfrm>
            <a:off x="7622335" y="6335234"/>
            <a:ext cx="2573144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Ев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г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ений Дмитриевич, Лариса Павловна, Фёдор, 19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ст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у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дент Лена, 17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13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xmlns="" id="{6E8100A6-0272-D342-9672-D3EFA48CFD39}"/>
              </a:ext>
            </a:extLst>
          </p:cNvPr>
          <p:cNvSpPr txBox="1"/>
          <p:nvPr/>
        </p:nvSpPr>
        <p:spPr>
          <a:xfrm>
            <a:off x="881262" y="766868"/>
            <a:ext cx="10350058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b="1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b="1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b="1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b="1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b="1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b="1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b="1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476"/>
              </a:lnSpc>
            </a:pP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4023" spc="-23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месячный личный б</a:t>
            </a:r>
            <a:r>
              <a:rPr sz="4023" b="1" spc="-23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4023" b="1" spc="-28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4023" b="1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xmlns="" id="{9462BAB9-8A0D-374B-801B-BA10A1281D90}"/>
              </a:ext>
            </a:extLst>
          </p:cNvPr>
          <p:cNvSpPr txBox="1"/>
          <p:nvPr/>
        </p:nvSpPr>
        <p:spPr>
          <a:xfrm>
            <a:off x="878207" y="2246639"/>
            <a:ext cx="11119686" cy="3530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5588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Илья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 и Фёдор Сидоров - ст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денты Мос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универси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жи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ут в 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дной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омна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 ст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денчес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общ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житии.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22913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выделя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им на 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ание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емесячно по 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20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000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94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аждом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оянно не хва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денег на весь месяц, и он вынужден занимать деньги у соседей по общ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житию, а 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Илье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аждый месяц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э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ономить не менее 3 000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и поп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лнять свой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ельный сч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бан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За время 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учения в универси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Илья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опил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650 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94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(бан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овский вклад сро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на 1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8%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 с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емесячной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ализацией и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емесячным поп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лнением).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271451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Федор не понима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Илье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не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не занимать деньги на 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ание у соседей, но еще и 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оянно посещать к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турные и спо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тивные мероприятия в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еще и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опить.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трим личный б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Ильи и Фёдора: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2A704051-3E2F-A84A-9491-64A1B28B6720}"/>
              </a:ext>
            </a:extLst>
          </p:cNvPr>
          <p:cNvSpPr/>
          <p:nvPr/>
        </p:nvSpPr>
        <p:spPr>
          <a:xfrm>
            <a:off x="4741069" y="5079480"/>
            <a:ext cx="5257800" cy="2486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 dirty="0"/>
          </a:p>
        </p:txBody>
      </p:sp>
    </p:spTree>
    <p:extLst>
      <p:ext uri="{BB962C8B-B14F-4D97-AF65-F5344CB8AC3E}">
        <p14:creationId xmlns:p14="http://schemas.microsoft.com/office/powerpoint/2010/main" xmlns="" val="80082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1A0D5DDF-3201-BF48-97BE-322DB6D7238E}"/>
              </a:ext>
            </a:extLst>
          </p:cNvPr>
          <p:cNvSpPr txBox="1"/>
          <p:nvPr/>
        </p:nvSpPr>
        <p:spPr>
          <a:xfrm>
            <a:off x="870097" y="766869"/>
            <a:ext cx="777052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185934">
              <a:spcBef>
                <a:spcPts val="2307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Фёдора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xmlns="" id="{98034B65-3C32-2646-B710-0BF38DBD8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646010"/>
              </p:ext>
            </p:extLst>
          </p:nvPr>
        </p:nvGraphicFramePr>
        <p:xfrm>
          <a:off x="883747" y="2476092"/>
          <a:ext cx="11544913" cy="4809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8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8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6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С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2400" b="0" spc="-1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тья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24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ох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Рас</a:t>
                      </a:r>
                      <a:r>
                        <a:rPr sz="24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х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3420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5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х 60 поездок)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ание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51230" marR="398145" indent="-54483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15 000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(час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ое посещение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афе и 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ловых)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елефон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800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197">
                <a:tc>
                  <a:txBody>
                    <a:bodyPr/>
                    <a:lstStyle/>
                    <a:p>
                      <a:pPr marL="781050">
                        <a:lnSpc>
                          <a:spcPct val="100000"/>
                        </a:lnSpc>
                      </a:pP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ь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тура, развлечения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64540" marR="304165" indent="-4527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дит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дин раз в месяц развле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ельный клуб)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1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88694" marR="219075" indent="-76200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2 500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емесячный абонемент в фитнес-центр)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85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23220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4744">
                <a:tc>
                  <a:txBody>
                    <a:bodyPr/>
                    <a:lstStyle/>
                    <a:p>
                      <a:pPr marL="85851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Дефицит/профицит: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2120">
                        <a:lnSpc>
                          <a:spcPct val="100000"/>
                        </a:lnSpc>
                      </a:pP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-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дефицит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ж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е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66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D0CB7167-B761-4142-8CFF-21A10414924B}"/>
              </a:ext>
            </a:extLst>
          </p:cNvPr>
          <p:cNvSpPr txBox="1"/>
          <p:nvPr/>
        </p:nvSpPr>
        <p:spPr>
          <a:xfrm>
            <a:off x="550069" y="276225"/>
            <a:ext cx="777052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185934">
              <a:spcBef>
                <a:spcPts val="2307"/>
              </a:spcBef>
            </a:pP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Месячный б</a:t>
            </a:r>
            <a:r>
              <a:rPr sz="1760" spc="-107" dirty="0"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т Ильи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2C42B32B-E71B-5041-B740-C6BA08D1F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7670263"/>
              </p:ext>
            </p:extLst>
          </p:nvPr>
        </p:nvGraphicFramePr>
        <p:xfrm>
          <a:off x="550069" y="1822161"/>
          <a:ext cx="12086922" cy="5588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8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9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289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6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тья</a:t>
                      </a:r>
                      <a:endParaRPr sz="20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ох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0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Рас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х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0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Стипендия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1400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21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9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«</a:t>
                      </a: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рой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а» на месяц)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5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ание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12 000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ое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афе 20 раз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в месяц = 200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 х 20 = 4 000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  <a:p>
                      <a:pPr marL="145415" marR="13716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+ 8 000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 тратит на покупку пр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дук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ов в ма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азине)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483">
                <a:tc>
                  <a:txBody>
                    <a:bodyPr/>
                    <a:lstStyle/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елефон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6288">
                <a:tc>
                  <a:txBody>
                    <a:bodyPr/>
                    <a:lstStyle/>
                    <a:p>
                      <a:pPr marL="781050">
                        <a:lnSpc>
                          <a:spcPct val="100000"/>
                        </a:lnSpc>
                      </a:pP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ь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тура, развлечения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7053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4000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r>
                        <a:rPr sz="1600" b="0" spc="-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(кино,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еатр и 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.п.)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62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Беспл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тно</a:t>
                      </a:r>
                      <a:r>
                        <a:rPr sz="1600" b="0" spc="-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(спо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spc="-7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. зал в универси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Кэшбэк 2% с бан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овс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21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5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1090">
                <a:tc>
                  <a:txBody>
                    <a:bodyPr/>
                    <a:lstStyle/>
                    <a:p>
                      <a:pPr marL="8591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Дефицит/профицит: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607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+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319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197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2BD7119D-DD89-0145-8A3C-144584F2F5F6}"/>
              </a:ext>
            </a:extLst>
          </p:cNvPr>
          <p:cNvSpPr txBox="1"/>
          <p:nvPr/>
        </p:nvSpPr>
        <p:spPr>
          <a:xfrm>
            <a:off x="473869" y="428625"/>
            <a:ext cx="790225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  <a:p>
            <a:pPr marL="3816283">
              <a:spcBef>
                <a:spcPts val="2301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Сравним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ты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Фёдора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и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Ильи</a:t>
            </a:r>
            <a:endParaRPr sz="1760" dirty="0"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xmlns="" id="{D120B3CE-E4F6-5E4B-9626-43A53345A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5147493"/>
              </p:ext>
            </p:extLst>
          </p:nvPr>
        </p:nvGraphicFramePr>
        <p:xfrm>
          <a:off x="953805" y="1974561"/>
          <a:ext cx="11536927" cy="4716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3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4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8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9856">
                <a:tc>
                  <a:txBody>
                    <a:bodyPr/>
                    <a:lstStyle/>
                    <a:p>
                      <a:pPr marL="1013460" marR="101600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тья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 сравнения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Фёдор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Илья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Финансовая 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75285" marR="367030" indent="635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Финансовая 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елей, стипендия,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эшбэк +1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730">
                <a:tc>
                  <a:txBody>
                    <a:bodyPr/>
                    <a:lstStyle/>
                    <a:p>
                      <a:pPr marL="75882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097915" marR="327660" indent="-7664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разовые поездки на 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 по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43585" marR="507365" indent="-22796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месячный абонемент и 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1250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5548">
                <a:tc>
                  <a:txBody>
                    <a:bodyPr/>
                    <a:lstStyle/>
                    <a:p>
                      <a:pPr marL="86741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ание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7145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Очень ред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овит еду в 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ом общ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житии для себя, час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384175" marR="35496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афе и 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ую (б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льше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раза в день)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06705" marR="298450" indent="8763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в ст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афе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в учебные дни (не б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лее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раза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день),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овит себе еду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ом общ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житии рег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лярно.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2227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не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менее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9954">
                <a:tc>
                  <a:txBody>
                    <a:bodyPr/>
                    <a:lstStyle/>
                    <a:p>
                      <a:pPr marL="5232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елефон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13384" marR="408940" indent="19685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льз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ся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дним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арифом,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орый выбрал еще 2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назад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03530" marR="29464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оянно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орит изменение цен на связь и 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 П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добрал себе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вы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дный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ариф и 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400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692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C291A531-B733-6543-BDF1-3B972F671234}"/>
              </a:ext>
            </a:extLst>
          </p:cNvPr>
          <p:cNvSpPr txBox="1"/>
          <p:nvPr/>
        </p:nvSpPr>
        <p:spPr>
          <a:xfrm>
            <a:off x="550069" y="428625"/>
            <a:ext cx="790225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816283">
              <a:spcBef>
                <a:spcPts val="2301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ты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Фёдора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Ильи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EBA6B35D-8EDB-A947-BEB0-CE0DAA6F5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6904174"/>
              </p:ext>
            </p:extLst>
          </p:nvPr>
        </p:nvGraphicFramePr>
        <p:xfrm>
          <a:off x="854869" y="2402582"/>
          <a:ext cx="11536911" cy="4716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3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4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8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9856">
                <a:tc>
                  <a:txBody>
                    <a:bodyPr/>
                    <a:lstStyle/>
                    <a:p>
                      <a:pPr marL="1013460" marR="101600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тья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 сравнения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Фёдор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Илья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L="71501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развлечения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ож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себе п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зв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лить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 посещение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7340" indent="1593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Рег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лярно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на спо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тивные матчи, посеща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премьеры 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еатрах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L="9423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ратит 2500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на фитнес-центр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165100" indent="49275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в универсти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тет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ский 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тивный зал и э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2500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3484">
                <a:tc>
                  <a:txBody>
                    <a:bodyPr/>
                    <a:lstStyle/>
                    <a:p>
                      <a:pPr marL="86868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Дефицит/профицит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 Федора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емесячный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7899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 Ильи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емесячный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профицит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19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лей.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829944" marR="85598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дин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опил 38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394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394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*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учения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=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153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5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2025">
                <a:tc>
                  <a:txBody>
                    <a:bodyPr/>
                    <a:lstStyle/>
                    <a:p>
                      <a:pPr marL="793750" marR="79565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финансово гра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 ведут себя Федор и Илья?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069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FDD51A3F-0C4D-4846-8DB0-5C28A88BA9CB}"/>
              </a:ext>
            </a:extLst>
          </p:cNvPr>
          <p:cNvSpPr/>
          <p:nvPr/>
        </p:nvSpPr>
        <p:spPr>
          <a:xfrm>
            <a:off x="10989469" y="1571625"/>
            <a:ext cx="1676400" cy="5819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xmlns="" id="{27156F17-E16A-B94A-BA29-4A091A476EFE}"/>
              </a:ext>
            </a:extLst>
          </p:cNvPr>
          <p:cNvSpPr txBox="1"/>
          <p:nvPr/>
        </p:nvSpPr>
        <p:spPr>
          <a:xfrm>
            <a:off x="920307" y="721210"/>
            <a:ext cx="9730524" cy="657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64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№2: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7564">
              <a:lnSpc>
                <a:spcPts val="4526"/>
              </a:lnSpc>
            </a:pP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Инвестиции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образование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281829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Марина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знецова и Лена Сидорова жи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ут в 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е, за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анчива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 11 класс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117363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дут сдавать ЕГЭ. Марина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поступить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на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тное 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о. Средний балл по ЕГЭ для поступления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равен 96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8 баллов. Лена не зна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поступать, она собира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об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думать после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сдаст ЕГЭ.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1231109"/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Марина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весь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диннадцатый класс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сердно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овилась к ЕГЭ, занималась доп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 с учи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елями в ш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 (бесплатно) и с реп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орами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(110 000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на три предм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а: ма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емати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информати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сский язык), участвовала в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онференциях и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лимпиадах.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458273"/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Лена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не задумывалась о сдаче ЕГЭ и не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овилась к ним, ее р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счи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али,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Лене не нужна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ощь. Марина сдала все э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замены (ЕГЭ) на 100 баллов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638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 поступила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на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тное 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о. Лена набрала средний балл по ЕГЭ – 6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0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и поступила на э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ономический фак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дарственно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универси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на платной основе.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64"/>
              </a:spcBef>
            </a:pPr>
            <a:endParaRPr sz="1697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380364">
              <a:lnSpc>
                <a:spcPct val="111100"/>
              </a:lnSpc>
            </a:pPr>
            <a:r>
              <a:rPr sz="3018" spc="-18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из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</a:t>
            </a:r>
            <a:r>
              <a:rPr sz="3018" spc="-1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ушек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их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3018" spc="-15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поступил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почему?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73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26C1DBEC-8B3E-0146-8642-191998DA8C5C}"/>
              </a:ext>
            </a:extLst>
          </p:cNvPr>
          <p:cNvSpPr txBox="1"/>
          <p:nvPr/>
        </p:nvSpPr>
        <p:spPr>
          <a:xfrm>
            <a:off x="550069" y="733425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22">
            <a:extLst>
              <a:ext uri="{FF2B5EF4-FFF2-40B4-BE49-F238E27FC236}">
                <a16:creationId xmlns:a16="http://schemas.microsoft.com/office/drawing/2014/main" xmlns="" id="{BBD08BEA-02E4-AD4D-BB00-0F1F250AB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1514864"/>
              </p:ext>
            </p:extLst>
          </p:nvPr>
        </p:nvGraphicFramePr>
        <p:xfrm>
          <a:off x="888586" y="2005405"/>
          <a:ext cx="11502821" cy="5249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167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образование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Марина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37846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Лена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24840" marR="390525" indent="-23241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 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дин учебный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х 4 = 360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171">
                <a:tc>
                  <a:txBody>
                    <a:bodyPr/>
                    <a:lstStyle/>
                    <a:p>
                      <a:pPr marL="901700" marR="894715" indent="7302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Зарпла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сразу после 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ончания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186">
                <a:tc>
                  <a:txBody>
                    <a:bodyPr/>
                    <a:lstStyle/>
                    <a:p>
                      <a:pPr marL="1008380" marR="514350" indent="-48704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Окупае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ость инвестиций в образование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8928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рабочих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месяца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18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рабочих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месяцев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9028">
                <a:tc>
                  <a:txBody>
                    <a:bodyPr/>
                    <a:lstStyle/>
                    <a:p>
                      <a:pPr marL="641350" marR="633730" indent="7493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Зарпла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через 5 л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после 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ончания В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45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5164"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24560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858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1335</Words>
  <Application>Microsoft Macintosh PowerPoint</Application>
  <PresentationFormat>Произвольный</PresentationFormat>
  <Paragraphs>230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8-9 класс_pic</dc:title>
  <dc:creator>СОШ 2</dc:creator>
  <cp:lastModifiedBy>СОШ 2</cp:lastModifiedBy>
  <cp:revision>8</cp:revision>
  <dcterms:created xsi:type="dcterms:W3CDTF">2020-03-02T13:59:37Z</dcterms:created>
  <dcterms:modified xsi:type="dcterms:W3CDTF">2022-04-01T03:03:56Z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2020-03-02T00:00:00Z</vt:filetime>
  </property>
  <property fmtid="{D5CDD505-2E9C-101B-9397-08002B2CF9AE}" pid="3" name="LastSaved">
    <vt:filetime>2020-03-02T00:00:00Z</vt:filetime>
  </property>
</Properties>
</file>